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1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393" y="48"/>
      </p:cViewPr>
      <p:guideLst>
        <p:guide pos="510"/>
        <p:guide orient="horz" pos="16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bea2a1a5a4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bea2a1a5a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bea2a1a5a4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bea2a1a5a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bdc8bfe64f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bdc8bfe64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bdc8bfe64f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bdc8bfe64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bdc8bfe64f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bdc8bfe64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bea2a1a5a4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bea2a1a5a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bdc8bfe64f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bdc8bfe64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bea2a1a5a4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bea2a1a5a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bdc8bfe64f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bdc8bfe64f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bea2a1a5a4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bea2a1a5a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de"/>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de"/>
              <a:t>Thomas Nagel</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de"/>
              <a:t>Leib und Seele</a:t>
            </a:r>
            <a:endParaRPr/>
          </a:p>
        </p:txBody>
      </p:sp>
      <p:sp>
        <p:nvSpPr>
          <p:cNvPr id="56" name="Google Shape;56;p13"/>
          <p:cNvSpPr txBox="1"/>
          <p:nvPr/>
        </p:nvSpPr>
        <p:spPr>
          <a:xfrm>
            <a:off x="6476400" y="4439575"/>
            <a:ext cx="2667600" cy="57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de" sz="1000">
                <a:solidFill>
                  <a:schemeClr val="dk2"/>
                </a:solidFill>
              </a:rPr>
              <a:t>Von king luka</a:t>
            </a:r>
            <a:endParaRPr sz="1000" dirty="0">
              <a:solidFill>
                <a:schemeClr val="dk2"/>
              </a:solidFill>
            </a:endParaRPr>
          </a:p>
        </p:txBody>
      </p:sp>
      <p:pic>
        <p:nvPicPr>
          <p:cNvPr id="57" name="Google Shape;57;p13"/>
          <p:cNvPicPr preferRelativeResize="0"/>
          <p:nvPr/>
        </p:nvPicPr>
        <p:blipFill>
          <a:blip r:embed="rId3">
            <a:alphaModFix/>
          </a:blip>
          <a:stretch>
            <a:fillRect/>
          </a:stretch>
        </p:blipFill>
        <p:spPr>
          <a:xfrm>
            <a:off x="311700" y="288075"/>
            <a:ext cx="1444350" cy="1733200"/>
          </a:xfrm>
          <a:prstGeom prst="rect">
            <a:avLst/>
          </a:prstGeom>
          <a:noFill/>
          <a:ln>
            <a:noFill/>
          </a:ln>
        </p:spPr>
      </p:pic>
      <p:sp>
        <p:nvSpPr>
          <p:cNvPr id="58" name="Google Shape;58;p13"/>
          <p:cNvSpPr txBox="1"/>
          <p:nvPr/>
        </p:nvSpPr>
        <p:spPr>
          <a:xfrm>
            <a:off x="518625" y="1966525"/>
            <a:ext cx="1030500" cy="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de" sz="700">
                <a:solidFill>
                  <a:schemeClr val="dk2"/>
                </a:solidFill>
              </a:rPr>
              <a:t>Thomas Nagel, 2003</a:t>
            </a:r>
            <a:endParaRPr sz="7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de"/>
              <a:t>weitere Beispiele</a:t>
            </a:r>
            <a:endParaRPr/>
          </a:p>
          <a:p>
            <a:pPr marL="0" lvl="0" indent="0" algn="l" rtl="0">
              <a:spcBef>
                <a:spcPts val="0"/>
              </a:spcBef>
              <a:spcAft>
                <a:spcPts val="0"/>
              </a:spcAft>
              <a:buNone/>
            </a:pPr>
            <a:endParaRPr/>
          </a:p>
        </p:txBody>
      </p:sp>
      <p:sp>
        <p:nvSpPr>
          <p:cNvPr id="113" name="Google Shape;113;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de" sz="1200" b="1"/>
              <a:t>Farbwahrnehmung bei Tieren: </a:t>
            </a:r>
            <a:r>
              <a:rPr lang="de" sz="1200"/>
              <a:t>Einige Tiere, wie Bienen, können Ultraviolett sehen, während Menschen das nicht können. Nagels Theorie würde hier betonen, dass wir nicht wirklich verstehen können, wie Bienen die Welt sehen, weil unsere Erfahrungen der Welt so unterschiedlich sind.</a:t>
            </a:r>
            <a:endParaRPr sz="1200"/>
          </a:p>
          <a:p>
            <a:pPr marL="0" lvl="0" indent="0" algn="l" rtl="0">
              <a:spcBef>
                <a:spcPts val="1200"/>
              </a:spcBef>
              <a:spcAft>
                <a:spcPts val="0"/>
              </a:spcAft>
              <a:buNone/>
            </a:pPr>
            <a:endParaRPr sz="1200"/>
          </a:p>
          <a:p>
            <a:pPr marL="0" lvl="0" indent="0" algn="l" rtl="0">
              <a:spcBef>
                <a:spcPts val="1200"/>
              </a:spcBef>
              <a:spcAft>
                <a:spcPts val="0"/>
              </a:spcAft>
              <a:buNone/>
            </a:pPr>
            <a:r>
              <a:rPr lang="de" sz="1200" b="1"/>
              <a:t>Menschliche Emotionen: </a:t>
            </a:r>
            <a:r>
              <a:rPr lang="de" sz="1200"/>
              <a:t>Jemand, der noch nie verliebt war, könnte Schwierigkeiten haben, die Tiefe dieses Gefühls vollständig zu verstehen, selbst wenn er darüber liest oder Filme sieht. Nagels Theorie unterstreicht, dass bestimmte emotionale Zustände subjektive Erfahrungen sind, die nicht vollständig von außen erfasst werden können.</a:t>
            </a:r>
            <a:endParaRPr sz="1200"/>
          </a:p>
          <a:p>
            <a:pPr marL="0" lvl="0" indent="0" algn="l" rtl="0">
              <a:spcBef>
                <a:spcPts val="1200"/>
              </a:spcBef>
              <a:spcAft>
                <a:spcPts val="0"/>
              </a:spcAft>
              <a:buNone/>
            </a:pPr>
            <a:endParaRPr sz="1200"/>
          </a:p>
          <a:p>
            <a:pPr marL="0" lvl="0" indent="0" algn="l" rtl="0">
              <a:spcBef>
                <a:spcPts val="1200"/>
              </a:spcBef>
              <a:spcAft>
                <a:spcPts val="0"/>
              </a:spcAft>
              <a:buNone/>
            </a:pPr>
            <a:r>
              <a:rPr lang="de" sz="1200" b="1"/>
              <a:t>Künstliche Intelligenz: </a:t>
            </a:r>
            <a:r>
              <a:rPr lang="de" sz="1200"/>
              <a:t>Während eine KI möglicherweise menschliche Sprache verstehen und generieren kann, argumentiert Nagels Theorie, dass es ihr an der tiefen, subjektiven Erfahrung fehlt, die mit menschlichem Bewusstsein und Emotionen verbunden ist. Eine KI kann Daten über Schmerz verarbeiten, aber sie kann nicht "fühlen", was es bedeutet, Schmerz zu erleben.</a:t>
            </a:r>
            <a:endParaRPr sz="1200"/>
          </a:p>
          <a:p>
            <a:pPr marL="0" lvl="0" indent="0" algn="l" rtl="0">
              <a:spcBef>
                <a:spcPts val="1200"/>
              </a:spcBef>
              <a:spcAft>
                <a:spcPts val="1200"/>
              </a:spcAft>
              <a:buNone/>
            </a:pPr>
            <a:endParaRPr sz="1200">
              <a:solidFill>
                <a:srgbClr val="DBDEE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Zusammenfassung</a:t>
            </a:r>
            <a:endParaRPr/>
          </a:p>
        </p:txBody>
      </p:sp>
      <p:sp>
        <p:nvSpPr>
          <p:cNvPr id="119" name="Google Shape;119;p23"/>
          <p:cNvSpPr txBox="1">
            <a:spLocks noGrp="1"/>
          </p:cNvSpPr>
          <p:nvPr>
            <p:ph type="body" idx="1"/>
          </p:nvPr>
        </p:nvSpPr>
        <p:spPr>
          <a:xfrm>
            <a:off x="311700" y="1152475"/>
            <a:ext cx="8520600" cy="34065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de"/>
              <a:t>bewusste Erfahrungen nicht auf physikalische Gehirnprozesse reduziert werden können.</a:t>
            </a:r>
            <a:endParaRPr/>
          </a:p>
          <a:p>
            <a:pPr marL="457200" lvl="0" indent="-342900" algn="l" rtl="0">
              <a:spcBef>
                <a:spcPts val="0"/>
              </a:spcBef>
              <a:spcAft>
                <a:spcPts val="0"/>
              </a:spcAft>
              <a:buSzPts val="1800"/>
              <a:buChar char="-"/>
            </a:pPr>
            <a:r>
              <a:rPr lang="de"/>
              <a:t>Subjektive Erfahrungen können nicht direkt gefunden oder gemessen werden</a:t>
            </a:r>
            <a:endParaRPr/>
          </a:p>
          <a:p>
            <a:pPr marL="457200" lvl="0" indent="-342900" algn="l" rtl="0">
              <a:spcBef>
                <a:spcPts val="0"/>
              </a:spcBef>
              <a:spcAft>
                <a:spcPts val="0"/>
              </a:spcAft>
              <a:buSzPts val="1800"/>
              <a:buChar char="-"/>
            </a:pPr>
            <a:r>
              <a:rPr lang="de"/>
              <a:t>Bewusstsein ist für andere unzugänglich</a:t>
            </a:r>
            <a:endParaRPr/>
          </a:p>
          <a:p>
            <a:pPr marL="457200" lvl="0" indent="-342900" algn="l" rtl="0">
              <a:spcBef>
                <a:spcPts val="0"/>
              </a:spcBef>
              <a:spcAft>
                <a:spcPts val="0"/>
              </a:spcAft>
              <a:buSzPts val="1800"/>
              <a:buChar char="-"/>
            </a:pPr>
            <a:r>
              <a:rPr lang="de"/>
              <a:t>Bewusste mentale Zustände können nicht einfach auf die physikalischen Zustände des Gehirns reduziert werden, da sie auf einer anderen Erfahrungsebene verankert sind</a:t>
            </a:r>
            <a:endParaRPr/>
          </a:p>
          <a:p>
            <a:pPr marL="0" lvl="0" indent="0" algn="l" rtl="0">
              <a:spcBef>
                <a:spcPts val="1200"/>
              </a:spcBef>
              <a:spcAft>
                <a:spcPts val="1200"/>
              </a:spcAft>
              <a:buNone/>
            </a:pPr>
            <a:endParaRPr/>
          </a:p>
        </p:txBody>
      </p:sp>
      <p:pic>
        <p:nvPicPr>
          <p:cNvPr id="120" name="Google Shape;120;p23"/>
          <p:cNvPicPr preferRelativeResize="0"/>
          <p:nvPr/>
        </p:nvPicPr>
        <p:blipFill>
          <a:blip r:embed="rId3">
            <a:alphaModFix/>
          </a:blip>
          <a:stretch>
            <a:fillRect/>
          </a:stretch>
        </p:blipFill>
        <p:spPr>
          <a:xfrm>
            <a:off x="7589700" y="3013550"/>
            <a:ext cx="1448601" cy="1448601"/>
          </a:xfrm>
          <a:prstGeom prst="rect">
            <a:avLst/>
          </a:prstGeom>
          <a:noFill/>
          <a:ln>
            <a:noFill/>
          </a:ln>
        </p:spPr>
      </p:pic>
      <p:sp>
        <p:nvSpPr>
          <p:cNvPr id="121" name="Google Shape;121;p23"/>
          <p:cNvSpPr txBox="1"/>
          <p:nvPr/>
        </p:nvSpPr>
        <p:spPr>
          <a:xfrm>
            <a:off x="8004675" y="4395675"/>
            <a:ext cx="731100" cy="1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de" sz="700">
                <a:solidFill>
                  <a:schemeClr val="dk2"/>
                </a:solidFill>
              </a:rPr>
              <a:t>Nagel, 1978</a:t>
            </a:r>
            <a:endParaRPr sz="7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Woran erinnert ihr euch? </a:t>
            </a:r>
            <a:endParaRPr/>
          </a:p>
        </p:txBody>
      </p:sp>
      <p:sp>
        <p:nvSpPr>
          <p:cNvPr id="64" name="Google Shape;64;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de"/>
              <a:t>Sinne und Empfindungen</a:t>
            </a:r>
            <a:endParaRPr/>
          </a:p>
          <a:p>
            <a:pPr marL="457200" lvl="0" indent="-342900" algn="l" rtl="0">
              <a:spcBef>
                <a:spcPts val="0"/>
              </a:spcBef>
              <a:spcAft>
                <a:spcPts val="0"/>
              </a:spcAft>
              <a:buSzPts val="1800"/>
              <a:buChar char="●"/>
            </a:pPr>
            <a:r>
              <a:rPr lang="de"/>
              <a:t>Erfahrungen sind nicht gleich</a:t>
            </a:r>
            <a:endParaRPr/>
          </a:p>
          <a:p>
            <a:pPr marL="457200" lvl="0" indent="-342900" algn="l" rtl="0">
              <a:spcBef>
                <a:spcPts val="0"/>
              </a:spcBef>
              <a:spcAft>
                <a:spcPts val="0"/>
              </a:spcAft>
              <a:buSzPts val="1800"/>
              <a:buChar char="●"/>
            </a:pPr>
            <a:r>
              <a:rPr lang="de"/>
              <a:t>Wie kann es sein, wenn man eine Fledermaus ist? </a:t>
            </a:r>
            <a:endParaRPr/>
          </a:p>
          <a:p>
            <a:pPr marL="914400" lvl="1" indent="-317500" algn="l" rtl="0">
              <a:spcBef>
                <a:spcPts val="0"/>
              </a:spcBef>
              <a:spcAft>
                <a:spcPts val="0"/>
              </a:spcAft>
              <a:buSzPts val="1400"/>
              <a:buChar char="○"/>
            </a:pPr>
            <a:r>
              <a:rPr lang="de"/>
              <a:t>Können Tiere genauso denken wie wir? </a:t>
            </a:r>
            <a:endParaRPr/>
          </a:p>
          <a:p>
            <a:pPr marL="457200" lvl="0" indent="-342900" algn="l" rtl="0">
              <a:spcBef>
                <a:spcPts val="0"/>
              </a:spcBef>
              <a:spcAft>
                <a:spcPts val="0"/>
              </a:spcAft>
              <a:buSzPts val="1800"/>
              <a:buChar char="●"/>
            </a:pPr>
            <a:r>
              <a:rPr lang="de"/>
              <a:t>begrenzte Vorstellung </a:t>
            </a:r>
            <a:endParaRPr/>
          </a:p>
          <a:p>
            <a:pPr marL="914400" lvl="1" indent="-317500" algn="l" rtl="0">
              <a:spcBef>
                <a:spcPts val="0"/>
              </a:spcBef>
              <a:spcAft>
                <a:spcPts val="0"/>
              </a:spcAft>
              <a:buSzPts val="1400"/>
              <a:buChar char="○"/>
            </a:pPr>
            <a:r>
              <a:rPr lang="de"/>
              <a:t>man kann sich nicht in die Tiere versetzen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Die Definition </a:t>
            </a:r>
            <a:endParaRPr/>
          </a:p>
        </p:txBody>
      </p:sp>
      <p:sp>
        <p:nvSpPr>
          <p:cNvPr id="70" name="Google Shape;70;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marR="0" lvl="0" indent="-342900" algn="l" rtl="0">
              <a:lnSpc>
                <a:spcPct val="115000"/>
              </a:lnSpc>
              <a:spcBef>
                <a:spcPts val="0"/>
              </a:spcBef>
              <a:spcAft>
                <a:spcPts val="0"/>
              </a:spcAft>
              <a:buSzPts val="1800"/>
              <a:buChar char="-"/>
            </a:pPr>
            <a:r>
              <a:rPr lang="de"/>
              <a:t>bewusste Erfahrungen können nicht auf physikalische Gehirnprozesse reduziert werden</a:t>
            </a:r>
            <a:endParaRPr/>
          </a:p>
          <a:p>
            <a:pPr marL="457200" marR="0" lvl="0" indent="-342900" algn="l" rtl="0">
              <a:lnSpc>
                <a:spcPct val="115000"/>
              </a:lnSpc>
              <a:spcBef>
                <a:spcPts val="0"/>
              </a:spcBef>
              <a:spcAft>
                <a:spcPts val="0"/>
              </a:spcAft>
              <a:buSzPts val="1800"/>
              <a:buChar char="-"/>
            </a:pPr>
            <a:r>
              <a:rPr lang="de"/>
              <a:t>Physikalische Prozesse im Gehirn sind mit mentalen Zuständen verbunden.</a:t>
            </a:r>
            <a:endParaRPr/>
          </a:p>
          <a:p>
            <a:pPr marL="457200" marR="0" lvl="0" indent="-342900" algn="l" rtl="0">
              <a:lnSpc>
                <a:spcPct val="115000"/>
              </a:lnSpc>
              <a:spcBef>
                <a:spcPts val="0"/>
              </a:spcBef>
              <a:spcAft>
                <a:spcPts val="0"/>
              </a:spcAft>
              <a:buSzPts val="1800"/>
              <a:buChar char="-"/>
            </a:pPr>
            <a:r>
              <a:rPr lang="de"/>
              <a:t>Bewusste Erlebnisse sind jedoch nicht identisch mit diesen physikalischen Prozessen.</a:t>
            </a:r>
            <a:endParaRPr/>
          </a:p>
          <a:p>
            <a:pPr marL="457200" marR="0" lvl="0" indent="-342900" algn="l" rtl="0">
              <a:lnSpc>
                <a:spcPct val="115000"/>
              </a:lnSpc>
              <a:spcBef>
                <a:spcPts val="0"/>
              </a:spcBef>
              <a:spcAft>
                <a:spcPts val="0"/>
              </a:spcAft>
              <a:buSzPts val="1800"/>
              <a:buChar char="-"/>
            </a:pPr>
            <a:r>
              <a:rPr lang="de"/>
              <a:t>Subjektive Erfahrungen können nicht direkt gefunden oder gemessen werden</a:t>
            </a:r>
            <a:endParaRPr/>
          </a:p>
          <a:p>
            <a:pPr marL="457200" marR="0" lvl="0" indent="-342900" algn="l" rtl="0">
              <a:lnSpc>
                <a:spcPct val="115000"/>
              </a:lnSpc>
              <a:spcBef>
                <a:spcPts val="0"/>
              </a:spcBef>
              <a:spcAft>
                <a:spcPts val="0"/>
              </a:spcAft>
              <a:buSzPts val="1800"/>
              <a:buChar char="-"/>
            </a:pPr>
            <a:r>
              <a:rPr lang="de"/>
              <a:t>Bewusstsein ist für andere unzugänglich</a:t>
            </a:r>
            <a:endParaRPr/>
          </a:p>
          <a:p>
            <a:pPr marL="457200" marR="0" lvl="0" indent="-342900" algn="l" rtl="0">
              <a:lnSpc>
                <a:spcPct val="115000"/>
              </a:lnSpc>
              <a:spcBef>
                <a:spcPts val="0"/>
              </a:spcBef>
              <a:spcAft>
                <a:spcPts val="0"/>
              </a:spcAft>
              <a:buSzPts val="1800"/>
              <a:buChar char="-"/>
            </a:pPr>
            <a:r>
              <a:rPr lang="de"/>
              <a:t>Bewusste mentale Zustände können nicht einfach auf die physikalischen Zustände des Gehirns reduziert werden, da sie auf einer anderen Erfahrungsebene verankert sind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Aufgaben</a:t>
            </a:r>
            <a:endParaRPr/>
          </a:p>
        </p:txBody>
      </p:sp>
      <p:sp>
        <p:nvSpPr>
          <p:cNvPr id="76" name="Google Shape;76;p16"/>
          <p:cNvSpPr txBox="1">
            <a:spLocks noGrp="1"/>
          </p:cNvSpPr>
          <p:nvPr>
            <p:ph type="body" idx="1"/>
          </p:nvPr>
        </p:nvSpPr>
        <p:spPr>
          <a:xfrm>
            <a:off x="311700" y="1152475"/>
            <a:ext cx="44607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de"/>
              <a:t>Lies den Text und leite eine eigene Formulierte Definition, wie man es einem Kind erklären würde</a:t>
            </a:r>
            <a:endParaRPr/>
          </a:p>
          <a:p>
            <a:pPr marL="457200" lvl="0" indent="-342900" algn="l" rtl="0">
              <a:spcBef>
                <a:spcPts val="0"/>
              </a:spcBef>
              <a:spcAft>
                <a:spcPts val="0"/>
              </a:spcAft>
              <a:buSzPts val="1800"/>
              <a:buAutoNum type="arabicPeriod"/>
            </a:pPr>
            <a:r>
              <a:rPr lang="de"/>
              <a:t>Beschreibe kurz, wie das Bild mit der</a:t>
            </a:r>
            <a:br>
              <a:rPr lang="de"/>
            </a:br>
            <a:r>
              <a:rPr lang="de"/>
              <a:t>Doppelaspekttheorie von Thomas Nagel zusammenhängt</a:t>
            </a:r>
            <a:endParaRPr/>
          </a:p>
          <a:p>
            <a:pPr marL="457200" lvl="0" indent="-342900" algn="l" rtl="0">
              <a:spcBef>
                <a:spcPts val="0"/>
              </a:spcBef>
              <a:spcAft>
                <a:spcPts val="0"/>
              </a:spcAft>
              <a:buSzPts val="1800"/>
              <a:buAutoNum type="arabicPeriod"/>
            </a:pPr>
            <a:r>
              <a:rPr lang="de"/>
              <a:t>Finde weitere Beispiele mit der Anwendung von Nagel’s Theorie</a:t>
            </a:r>
            <a:endParaRPr/>
          </a:p>
          <a:p>
            <a:pPr marL="0" lvl="0" indent="0" algn="l" rtl="0">
              <a:spcBef>
                <a:spcPts val="1200"/>
              </a:spcBef>
              <a:spcAft>
                <a:spcPts val="1200"/>
              </a:spcAft>
              <a:buNone/>
            </a:pPr>
            <a:r>
              <a:rPr lang="de"/>
              <a:t>S.50 M1 und M2, S. 52 M1</a:t>
            </a:r>
            <a:endParaRPr/>
          </a:p>
        </p:txBody>
      </p:sp>
      <p:pic>
        <p:nvPicPr>
          <p:cNvPr id="77" name="Google Shape;77;p16"/>
          <p:cNvPicPr preferRelativeResize="0"/>
          <p:nvPr/>
        </p:nvPicPr>
        <p:blipFill>
          <a:blip r:embed="rId3">
            <a:alphaModFix/>
          </a:blip>
          <a:stretch>
            <a:fillRect/>
          </a:stretch>
        </p:blipFill>
        <p:spPr>
          <a:xfrm>
            <a:off x="5320525" y="938300"/>
            <a:ext cx="3428675" cy="341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243300" y="2285400"/>
            <a:ext cx="26574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Eure Definitionen</a:t>
            </a:r>
            <a:endParaRPr/>
          </a:p>
        </p:txBody>
      </p:sp>
      <p:pic>
        <p:nvPicPr>
          <p:cNvPr id="83" name="Google Shape;83;p17"/>
          <p:cNvPicPr preferRelativeResize="0"/>
          <p:nvPr/>
        </p:nvPicPr>
        <p:blipFill>
          <a:blip r:embed="rId3">
            <a:alphaModFix/>
          </a:blip>
          <a:stretch>
            <a:fillRect/>
          </a:stretch>
        </p:blipFill>
        <p:spPr>
          <a:xfrm>
            <a:off x="4922000" y="1581450"/>
            <a:ext cx="2991110" cy="1980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Unsere “einfache” Definition</a:t>
            </a:r>
            <a:endParaRPr/>
          </a:p>
        </p:txBody>
      </p:sp>
      <p:sp>
        <p:nvSpPr>
          <p:cNvPr id="89" name="Google Shape;89;p18"/>
          <p:cNvSpPr txBox="1">
            <a:spLocks noGrp="1"/>
          </p:cNvSpPr>
          <p:nvPr>
            <p:ph type="body" idx="1"/>
          </p:nvPr>
        </p:nvSpPr>
        <p:spPr>
          <a:xfrm>
            <a:off x="311700" y="2008325"/>
            <a:ext cx="8520600" cy="1419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de" sz="1400"/>
              <a:t>"Stell dir vor, du könntest dich in ein Tier verwandeln, aber niemand sonst könnte sehen oder fühlen, was du tust. Du weißt, wie es sich anfühlt, hoch zu fliegen wie ein Vogel oder unter Wasser zu schwimmen wie ein Fisch, aber du kannst es niemandem genau erklären. Die Doppel-Aspekt-Theorie sagt, dass es Dinge gibt, die wir fühlen und erleben, die nur wir wissen und die andere nicht genauso verstehen können, wie wir es tun. Es ist, als hätten wir ein Geheimnis, das nur wir kennen."</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2237850" y="2285400"/>
            <a:ext cx="46683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Euer Zusammenhang zum Bild</a:t>
            </a:r>
            <a:endParaRPr/>
          </a:p>
        </p:txBody>
      </p:sp>
      <p:pic>
        <p:nvPicPr>
          <p:cNvPr id="95" name="Google Shape;95;p19"/>
          <p:cNvPicPr preferRelativeResize="0"/>
          <p:nvPr/>
        </p:nvPicPr>
        <p:blipFill>
          <a:blip r:embed="rId3">
            <a:alphaModFix/>
          </a:blip>
          <a:stretch>
            <a:fillRect/>
          </a:stretch>
        </p:blipFill>
        <p:spPr>
          <a:xfrm>
            <a:off x="6540525" y="1684425"/>
            <a:ext cx="1774650" cy="1774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Bild im Zusammenhang der Doppelaspekttheorie</a:t>
            </a:r>
            <a:endParaRPr/>
          </a:p>
        </p:txBody>
      </p:sp>
      <p:sp>
        <p:nvSpPr>
          <p:cNvPr id="101" name="Google Shape;101;p20"/>
          <p:cNvSpPr txBox="1">
            <a:spLocks noGrp="1"/>
          </p:cNvSpPr>
          <p:nvPr>
            <p:ph type="body" idx="1"/>
          </p:nvPr>
        </p:nvSpPr>
        <p:spPr>
          <a:xfrm>
            <a:off x="120600" y="1152475"/>
            <a:ext cx="8773200" cy="34164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SzPts val="1200"/>
              <a:buChar char="-"/>
            </a:pPr>
            <a:r>
              <a:rPr lang="de" sz="1200"/>
              <a:t>wie unterschiedlich Wesen die Welt erfahren können, ähnlich der Idee hinter Nagels Theorie. </a:t>
            </a:r>
            <a:endParaRPr sz="1200"/>
          </a:p>
          <a:p>
            <a:pPr marL="457200" lvl="0" indent="-304800" algn="l" rtl="0">
              <a:spcBef>
                <a:spcPts val="0"/>
              </a:spcBef>
              <a:spcAft>
                <a:spcPts val="0"/>
              </a:spcAft>
              <a:buSzPts val="1200"/>
              <a:buChar char="-"/>
            </a:pPr>
            <a:r>
              <a:rPr lang="de" sz="1200"/>
              <a:t>Eine Person und eine Fledermaus sehen und erleben ihre Umgebung auf völlig unterschiedliche Weisen. </a:t>
            </a:r>
            <a:endParaRPr sz="1200"/>
          </a:p>
          <a:p>
            <a:pPr marL="457200" lvl="0" indent="-304800" algn="l" rtl="0">
              <a:spcBef>
                <a:spcPts val="0"/>
              </a:spcBef>
              <a:spcAft>
                <a:spcPts val="0"/>
              </a:spcAft>
              <a:buSzPts val="1200"/>
              <a:buChar char="-"/>
            </a:pPr>
            <a:r>
              <a:rPr lang="de" sz="1200"/>
              <a:t>Fledermaus nutzt Echolokation, eine Art, mit der sie durch Töne navigiert, was für Menschen unmöglich zu erfahren ist. </a:t>
            </a:r>
            <a:endParaRPr sz="1200"/>
          </a:p>
          <a:p>
            <a:pPr marL="457200" lvl="0" indent="-304800" algn="l" rtl="0">
              <a:spcBef>
                <a:spcPts val="0"/>
              </a:spcBef>
              <a:spcAft>
                <a:spcPts val="0"/>
              </a:spcAft>
              <a:buSzPts val="1200"/>
              <a:buChar char="-"/>
            </a:pPr>
            <a:r>
              <a:rPr lang="de" sz="1200"/>
              <a:t>Bild stellt dar, wie jede Spezies ihre eigene, einzigartige Perspektive hat, die für andere schwer zu verstehen ist</a:t>
            </a:r>
            <a:endParaRPr sz="1200"/>
          </a:p>
          <a:p>
            <a:pPr marL="457200" lvl="0" indent="0" algn="l" rtl="0">
              <a:spcBef>
                <a:spcPts val="1200"/>
              </a:spcBef>
              <a:spcAft>
                <a:spcPts val="0"/>
              </a:spcAft>
              <a:buNone/>
            </a:pPr>
            <a:endParaRPr sz="1200"/>
          </a:p>
          <a:p>
            <a:pPr marL="0" lvl="0" indent="0" algn="l" rtl="0">
              <a:spcBef>
                <a:spcPts val="1200"/>
              </a:spcBef>
              <a:spcAft>
                <a:spcPts val="1200"/>
              </a:spcAft>
              <a:buNone/>
            </a:pPr>
            <a:r>
              <a:rPr lang="de" sz="1200"/>
              <a:t>→  Nagels Punkt über subjektive Erfahrungen und das Verständnisgrenzen zwischen verschiedenen Lebewesen      veranschaulicht.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p21"/>
          <p:cNvPicPr preferRelativeResize="0"/>
          <p:nvPr/>
        </p:nvPicPr>
        <p:blipFill>
          <a:blip r:embed="rId3">
            <a:alphaModFix/>
          </a:blip>
          <a:stretch>
            <a:fillRect/>
          </a:stretch>
        </p:blipFill>
        <p:spPr>
          <a:xfrm>
            <a:off x="4946925" y="1525800"/>
            <a:ext cx="3137850" cy="2091900"/>
          </a:xfrm>
          <a:prstGeom prst="rect">
            <a:avLst/>
          </a:prstGeom>
          <a:noFill/>
          <a:ln>
            <a:noFill/>
          </a:ln>
        </p:spPr>
      </p:pic>
      <p:sp>
        <p:nvSpPr>
          <p:cNvPr id="107" name="Google Shape;107;p21"/>
          <p:cNvSpPr txBox="1">
            <a:spLocks noGrp="1"/>
          </p:cNvSpPr>
          <p:nvPr>
            <p:ph type="title"/>
          </p:nvPr>
        </p:nvSpPr>
        <p:spPr>
          <a:xfrm>
            <a:off x="3442650" y="2285400"/>
            <a:ext cx="22587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Eure Beispiele</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595</Words>
  <Application>Microsoft Office PowerPoint</Application>
  <PresentationFormat>Bildschirmpräsentation (16:9)</PresentationFormat>
  <Paragraphs>47</Paragraphs>
  <Slides>11</Slides>
  <Notes>11</Notes>
  <HiddenSlides>0</HiddenSlides>
  <MMClips>0</MMClips>
  <ScaleCrop>false</ScaleCrop>
  <HeadingPairs>
    <vt:vector size="6" baseType="variant">
      <vt:variant>
        <vt:lpstr>Verwendete Schriftarten</vt:lpstr>
      </vt:variant>
      <vt:variant>
        <vt:i4>1</vt:i4>
      </vt:variant>
      <vt:variant>
        <vt:lpstr>Design</vt:lpstr>
      </vt:variant>
      <vt:variant>
        <vt:i4>1</vt:i4>
      </vt:variant>
      <vt:variant>
        <vt:lpstr>Folientitel</vt:lpstr>
      </vt:variant>
      <vt:variant>
        <vt:i4>11</vt:i4>
      </vt:variant>
    </vt:vector>
  </HeadingPairs>
  <TitlesOfParts>
    <vt:vector size="13" baseType="lpstr">
      <vt:lpstr>Arial</vt:lpstr>
      <vt:lpstr>Simple Light</vt:lpstr>
      <vt:lpstr>Thomas Nagel</vt:lpstr>
      <vt:lpstr>Woran erinnert ihr euch? </vt:lpstr>
      <vt:lpstr>Die Definition </vt:lpstr>
      <vt:lpstr>Aufgaben</vt:lpstr>
      <vt:lpstr>Eure Definitionen</vt:lpstr>
      <vt:lpstr>Unsere “einfache” Definition</vt:lpstr>
      <vt:lpstr>Euer Zusammenhang zum Bild</vt:lpstr>
      <vt:lpstr>Bild im Zusammenhang der Doppelaspekttheorie</vt:lpstr>
      <vt:lpstr>Eure Beispiele</vt:lpstr>
      <vt:lpstr>weitere Beispiele </vt:lpstr>
      <vt:lpstr>Zusammenfassung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Luka Novakovic</cp:lastModifiedBy>
  <cp:revision>1</cp:revision>
  <dcterms:modified xsi:type="dcterms:W3CDTF">2025-01-29T21:12:25Z</dcterms:modified>
</cp:coreProperties>
</file>